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 varScale="1">
        <p:scale>
          <a:sx n="54" d="100"/>
          <a:sy n="54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7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5A86D9A-7BA2-4E63-9088-5D66A7E79F5E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8DC18B0-8CE8-4179-8963-E455E5043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42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1E4C6-7E9C-4491-9ADF-B1851536AC01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CB509-CDE9-4718-95E3-4E240B188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12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9785-4C41-4240-BA51-0D7BC2AFE777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606F2-8036-4724-BF53-960A70730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84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F1A3C-E982-4147-9F20-AE30335ECDC8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386F8-72B8-4ECA-9F8C-867508279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038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01713" y="75406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56875" y="29940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5C889-183D-40BC-9096-15F6E420C808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7ABCB-D69A-4578-9E50-DABD7C287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856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4DC27-7C73-460E-B2DA-A22C1C0D75DB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3819F-CDA9-43F7-A7A6-656F12B2B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514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5FC58-69A5-4ABD-83AA-B91A0B9EF74A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C022A-92D8-46B1-B15D-182519B7A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21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CEAD8-BBB6-4A11-B2D1-6D5FF0E5D649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8F92-62BA-4AC3-BD51-8ADD322BB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709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2B978-6C29-4E89-8B1F-3FB10BEE001F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9AD72-CC83-4551-8E28-628E1616C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671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E1EDA-2933-4E8D-84EA-79669C515B06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F2CB5-78D9-4CFD-A550-BA909402B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79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472F9-0FED-440D-A62C-0AE9CF44E1CC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56205-0A62-4D90-86AF-776A1315F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32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247CF-0BF1-484D-98D4-5CFE298F28E9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1AF06-85CA-462D-B8FA-1FBC8DEF6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93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94D8B-B9FB-459D-B005-B556CB3BDD54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16F4F-0981-434A-BDBA-C0BA8E3F0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15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A712E-C14D-42CD-B054-ED2538C0EF98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27382-20C6-4F5D-89C8-4CE8B85E5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33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31897-80C0-4B1C-A822-C9264EFEF5F3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C618E-57A1-473C-ADEF-584EABB32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2C44F-C5C5-4703-9569-1DAD709FD467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7F709-3A74-49DD-810C-CA9D27CB2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28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B1871-5016-4F92-A66F-D28CBD7C0B3D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1C2B3-5C65-47C6-821A-0AC9D369A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07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00A8F-5615-46F8-88BA-C96ECBEF9608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7E56D-60B1-40F1-A236-4FB2E967B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2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B8B8B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159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66963"/>
            <a:ext cx="10363200" cy="3424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AC18B58-FECF-432C-898C-A00D7B747040}" type="datetimeFigureOut">
              <a:rPr lang="ru-RU"/>
              <a:pPr>
                <a:defRPr/>
              </a:pPr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83275"/>
            <a:ext cx="6672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5"/>
            <a:ext cx="763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F5B948A-3D02-422F-917A-9B8010EFB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3" y="1300163"/>
            <a:ext cx="8689975" cy="25098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Активный и пассивный  транспорт веществ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8763" y="434975"/>
            <a:ext cx="3613150" cy="18240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Пассивный транспорт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919" y="1347229"/>
            <a:ext cx="4999578" cy="3608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2046288"/>
            <a:ext cx="4384675" cy="435292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Пассивный перенос веществ через клеточные мембраны не 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требует 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затраты энергии метаболизма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Виды пассивного и активного транспорта веществ через мембрану.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1,2 — простая диффузия через </a:t>
            </a:r>
            <a:r>
              <a:rPr lang="ru-RU" i="1" dirty="0" err="1">
                <a:solidFill>
                  <a:schemeClr val="bg2">
                    <a:lumMod val="50000"/>
                  </a:schemeClr>
                </a:solidFill>
              </a:rPr>
              <a:t>бислой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 и ионный канал,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3 — облегченная диффузия,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4 — первично-активный транспорт,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5 — вторично-активный транспорт.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D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Простая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диффузия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Осмос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Диффузия ионов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Облегченная диффузия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416575" y="201925"/>
            <a:ext cx="608285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Виды пассивного транспорта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951095" y="797302"/>
            <a:ext cx="532650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66FF"/>
                </a:solidFill>
                <a:effectLst/>
                <a:latin typeface="Helvetica Neue"/>
              </a:rPr>
              <a:t>Диффузия ионов</a:t>
            </a:r>
          </a:p>
          <a:p>
            <a:pPr algn="just"/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Диффузия ионов происходит, в основном, через специализированные белковые структуры мембраны — 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Helvetica Neue"/>
              </a:rPr>
              <a:t>ионные каналы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, когда они находятся в открытом состоянии. В зависимости от вида ткани клетки могут иметь различный набор ионных каналов.</a:t>
            </a:r>
          </a:p>
          <a:p>
            <a:pPr algn="just"/>
            <a:r>
              <a:rPr lang="ru-RU" b="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Helvetica Neue"/>
              </a:rPr>
              <a:t>Различают</a:t>
            </a:r>
            <a:r>
              <a:rPr lang="ru-RU" b="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натриевые, калиевые, кальциевые, натрий-кальциевые и хлорные каналы. </a:t>
            </a:r>
            <a:endParaRPr lang="ru-RU" b="0" dirty="0">
              <a:solidFill>
                <a:schemeClr val="accent1">
                  <a:lumMod val="75000"/>
                </a:schemeClr>
              </a:solidFill>
              <a:effectLst/>
              <a:latin typeface="Helvetica Neue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24574">
              <a:srgbClr val="FFFFFF"/>
            </a:gs>
            <a:gs pos="20000">
              <a:srgbClr val="FFFFFF"/>
            </a:gs>
            <a:gs pos="32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735"/>
            <a:ext cx="10493116" cy="1304144"/>
          </a:xfrm>
        </p:spPr>
        <p:txBody>
          <a:bodyPr/>
          <a:lstStyle/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Простая диффузия</a:t>
            </a:r>
            <a:br>
              <a:rPr lang="ru-RU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292" y="1708878"/>
            <a:ext cx="10198308" cy="3987383"/>
          </a:xfrm>
        </p:spPr>
        <p:txBody>
          <a:bodyPr>
            <a:normAutofit/>
          </a:bodyPr>
          <a:lstStyle/>
          <a:p>
            <a:r>
              <a:rPr lang="ru-RU" sz="1800" i="1" dirty="0" smtClean="0"/>
              <a:t>Диффузия </a:t>
            </a:r>
            <a:r>
              <a:rPr lang="ru-RU" sz="1800" i="1" dirty="0"/>
              <a:t>представляет собой процесс, при помощи которого газ или растворенные вещества распространяются и  заполняют весь доступный  объем</a:t>
            </a:r>
            <a:r>
              <a:rPr lang="ru-RU" sz="1800" i="1" dirty="0" smtClean="0"/>
              <a:t>.</a:t>
            </a:r>
          </a:p>
          <a:p>
            <a:r>
              <a:rPr lang="ru-RU" sz="1800" i="1" dirty="0"/>
              <a:t>Молекулы и ионы, растворенные в жидкости, находятся в </a:t>
            </a:r>
            <a:r>
              <a:rPr lang="ru-RU" sz="1800" i="1" dirty="0" smtClean="0"/>
              <a:t>хаотическом </a:t>
            </a:r>
            <a:r>
              <a:rPr lang="ru-RU" sz="1800" i="1" dirty="0"/>
              <a:t>движении, сталкиваясь друг с другом, молекулами </a:t>
            </a:r>
            <a:r>
              <a:rPr lang="ru-RU" sz="1800" i="1" dirty="0" smtClean="0"/>
              <a:t>растворителя </a:t>
            </a:r>
            <a:r>
              <a:rPr lang="ru-RU" sz="1800" i="1" dirty="0"/>
              <a:t>и клеточной мембраной</a:t>
            </a:r>
            <a:r>
              <a:rPr lang="ru-RU" sz="1800" i="1" dirty="0" smtClean="0"/>
              <a:t>.</a:t>
            </a:r>
          </a:p>
          <a:p>
            <a:r>
              <a:rPr lang="ru-RU" sz="1800" i="1" dirty="0"/>
              <a:t>Если концентрация вещества по обе стороны мембраны различна, возникает поток частиц, направленный из более </a:t>
            </a:r>
            <a:r>
              <a:rPr lang="ru-RU" sz="1800" i="1" dirty="0" smtClean="0"/>
              <a:t>концентрированного </a:t>
            </a:r>
            <a:r>
              <a:rPr lang="ru-RU" sz="1800" i="1" dirty="0"/>
              <a:t>раствора в разбавленный. Диффузия происходит до тех пор, пока концентрация вещества по обе стороны мембраны не выравнивается.</a:t>
            </a:r>
            <a:endParaRPr lang="ru-RU" sz="1800" i="1" dirty="0" smtClean="0"/>
          </a:p>
          <a:p>
            <a:endParaRPr lang="ru-RU" sz="1800" i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661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40023" y="1227839"/>
            <a:ext cx="5106026" cy="3424107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/>
              <a:t>Осмос</a:t>
            </a:r>
            <a:r>
              <a:rPr lang="ru-RU" i="1" dirty="0"/>
              <a:t> </a:t>
            </a:r>
            <a:r>
              <a:rPr lang="ru-RU" sz="1700" i="1" dirty="0"/>
              <a:t>— движение молекул воды (растворителя) через мембрану из области меньшей в область большей концентрации растворенного вещества</a:t>
            </a:r>
            <a:r>
              <a:rPr lang="ru-RU" i="1" dirty="0" smtClean="0"/>
              <a:t>.</a:t>
            </a:r>
          </a:p>
          <a:p>
            <a:r>
              <a:rPr lang="ru-RU" i="1" dirty="0"/>
              <a:t> </a:t>
            </a:r>
            <a:r>
              <a:rPr lang="ru-RU" b="1" i="1" dirty="0"/>
              <a:t>Осмотическим давлением</a:t>
            </a:r>
            <a:r>
              <a:rPr lang="ru-RU" i="1" dirty="0"/>
              <a:t> </a:t>
            </a:r>
            <a:r>
              <a:rPr lang="ru-RU" sz="1900" i="1" dirty="0"/>
              <a:t>называется то наименьшее </a:t>
            </a:r>
            <a:r>
              <a:rPr lang="ru-RU" sz="1900" i="1" dirty="0" smtClean="0"/>
              <a:t>давление</a:t>
            </a:r>
            <a:r>
              <a:rPr lang="ru-RU" sz="1900" i="1" dirty="0"/>
              <a:t>, которое необходимо приложить к раствору для того, чтобы предотвратить перетекание растворителя через мембрану в раствор с большей концентрацией вещества.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5782454" y="1603948"/>
            <a:ext cx="5909873" cy="47368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1900" i="1" dirty="0"/>
              <a:t>В целом объем клеток, не имеющих жестких стенок, определяется </a:t>
            </a:r>
            <a:r>
              <a:rPr lang="ru-RU" sz="1900" b="1" i="1" dirty="0"/>
              <a:t>тремя факторами</a:t>
            </a:r>
            <a:r>
              <a:rPr lang="ru-RU" sz="1900" i="1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900" i="1" dirty="0" smtClean="0"/>
              <a:t>количеством </a:t>
            </a:r>
            <a:r>
              <a:rPr lang="ru-RU" sz="1900" i="1" dirty="0"/>
              <a:t>содержащихся в них и </a:t>
            </a:r>
            <a:r>
              <a:rPr lang="ru-RU" sz="1900" i="1" dirty="0" smtClean="0"/>
              <a:t>неспособных </a:t>
            </a:r>
            <a:r>
              <a:rPr lang="ru-RU" sz="1900" i="1" dirty="0"/>
              <a:t>к проникновению через мембрану веществ;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900" i="1" dirty="0" smtClean="0"/>
              <a:t>концентрацией </a:t>
            </a:r>
            <a:r>
              <a:rPr lang="ru-RU" sz="1900" i="1" dirty="0"/>
              <a:t>в </a:t>
            </a:r>
            <a:r>
              <a:rPr lang="ru-RU" sz="1900" i="1" dirty="0" err="1"/>
              <a:t>интерстиций</a:t>
            </a:r>
            <a:r>
              <a:rPr lang="ru-RU" sz="1900" i="1" dirty="0"/>
              <a:t> соединений, способных проходить через мембрану;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900" i="1" dirty="0" smtClean="0"/>
              <a:t>соотношением </a:t>
            </a:r>
            <a:r>
              <a:rPr lang="ru-RU" sz="1900" i="1" dirty="0"/>
              <a:t>скоростей проникновения и откачки веществ из клетки.</a:t>
            </a:r>
          </a:p>
          <a:p>
            <a:pPr marL="0" indent="0">
              <a:buNone/>
            </a:pPr>
            <a:r>
              <a:rPr lang="ru-RU" sz="1900" i="1" dirty="0"/>
              <a:t>Большую роль в регуляции водного баланса между клеткой и окружающей средой играет </a:t>
            </a:r>
            <a:r>
              <a:rPr lang="ru-RU" sz="1900" b="1" i="1" dirty="0"/>
              <a:t>эластичность плазматической мембраны</a:t>
            </a:r>
            <a:r>
              <a:rPr lang="ru-RU" sz="1900" i="1" dirty="0"/>
              <a:t>, создающей гидростатическое давление, препятствующее поступлению воды в клетку. При наличии разности гидростатических давлений в двух областях среды вода может фильтроваться через поры барьера, разделяющего  эти  области.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80879" y="304509"/>
            <a:ext cx="37506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Осмос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6066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3825" cy="985431"/>
          </a:xfrm>
        </p:spPr>
        <p:txBody>
          <a:bodyPr>
            <a:normAutofit fontScale="90000"/>
          </a:bodyPr>
          <a:lstStyle/>
          <a:p>
            <a:r>
              <a:rPr lang="ru-RU" dirty="0"/>
              <a:t>Облегченная диффузия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9764" y="1439056"/>
            <a:ext cx="5660036" cy="4352143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/>
              <a:t>Облегченной называется диффузия вещества </a:t>
            </a:r>
            <a:r>
              <a:rPr lang="ru-RU" dirty="0"/>
              <a:t>по градиенту его концентрации, которая осущест­вляется при участии особых белковых  молекул-переносчиков.</a:t>
            </a:r>
          </a:p>
          <a:p>
            <a:r>
              <a:rPr lang="ru-RU" dirty="0"/>
              <a:t>Транспорт </a:t>
            </a:r>
            <a:r>
              <a:rPr lang="ru-RU" dirty="0" err="1"/>
              <a:t>Na</a:t>
            </a:r>
            <a:r>
              <a:rPr lang="ru-RU" baseline="30000" dirty="0"/>
              <a:t>+</a:t>
            </a:r>
            <a:r>
              <a:rPr lang="ru-RU" dirty="0"/>
              <a:t>, K</a:t>
            </a:r>
            <a:r>
              <a:rPr lang="ru-RU" baseline="30000" dirty="0"/>
              <a:t>+</a:t>
            </a:r>
            <a:r>
              <a:rPr lang="ru-RU" dirty="0"/>
              <a:t>, </a:t>
            </a:r>
            <a:r>
              <a:rPr lang="ru-RU" dirty="0" err="1"/>
              <a:t>Сl</a:t>
            </a:r>
            <a:r>
              <a:rPr lang="ru-RU" baseline="30000" dirty="0"/>
              <a:t>-</a:t>
            </a:r>
            <a:r>
              <a:rPr lang="ru-RU" dirty="0"/>
              <a:t>, </a:t>
            </a:r>
            <a:r>
              <a:rPr lang="ru-RU" dirty="0" err="1"/>
              <a:t>Li</a:t>
            </a:r>
            <a:r>
              <a:rPr lang="ru-RU" baseline="30000" dirty="0"/>
              <a:t>+</a:t>
            </a:r>
            <a:r>
              <a:rPr lang="ru-RU" dirty="0"/>
              <a:t>, Ca</a:t>
            </a:r>
            <a:r>
              <a:rPr lang="ru-RU" baseline="30000" dirty="0"/>
              <a:t>2+</a:t>
            </a:r>
            <a:r>
              <a:rPr lang="ru-RU" dirty="0"/>
              <a:t>, НСО</a:t>
            </a:r>
            <a:r>
              <a:rPr lang="ru-RU" baseline="-25000" dirty="0"/>
              <a:t>3</a:t>
            </a:r>
            <a:r>
              <a:rPr lang="ru-RU" baseline="30000" dirty="0"/>
              <a:t>-</a:t>
            </a:r>
            <a:r>
              <a:rPr lang="ru-RU" dirty="0"/>
              <a:t> и Н</a:t>
            </a:r>
            <a:r>
              <a:rPr lang="ru-RU" baseline="30000" dirty="0"/>
              <a:t>+</a:t>
            </a:r>
            <a:r>
              <a:rPr lang="ru-RU" dirty="0"/>
              <a:t> могут также осуществлять </a:t>
            </a:r>
            <a:r>
              <a:rPr lang="ru-RU" b="1" i="1" dirty="0"/>
              <a:t>специфические переносчики</a:t>
            </a:r>
            <a:r>
              <a:rPr lang="ru-RU" i="1" dirty="0" smtClean="0"/>
              <a:t>. </a:t>
            </a:r>
            <a:r>
              <a:rPr lang="ru-RU" dirty="0" smtClean="0"/>
              <a:t>Характерными </a:t>
            </a:r>
            <a:r>
              <a:rPr lang="ru-RU" dirty="0"/>
              <a:t>чертами этого вида мембранного транспорта являются высокая по сравнению с простой диффузией скорость переноса вещества, зависимость от строения его молекул, насыщаемость, конкуренция и </a:t>
            </a:r>
            <a:r>
              <a:rPr lang="ru-RU" dirty="0" smtClean="0"/>
              <a:t>чувствительность </a:t>
            </a:r>
            <a:r>
              <a:rPr lang="ru-RU" dirty="0"/>
              <a:t>к специфическим ингибиторам — соединениям, угнетающим облегченную диффузию.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i="1" dirty="0"/>
              <a:t>облегченная диффузия служит для переноса тех молекул, которые клетка получает из окружающей среды. Исключением является транспорт органических молекул через эпителий</a:t>
            </a:r>
          </a:p>
        </p:txBody>
      </p:sp>
    </p:spTree>
    <p:extLst>
      <p:ext uri="{BB962C8B-B14F-4D97-AF65-F5344CB8AC3E}">
        <p14:creationId xmlns:p14="http://schemas.microsoft.com/office/powerpoint/2010/main" val="245534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6190938" cy="1449518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983043" y="1843790"/>
            <a:ext cx="8294557" cy="394741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Виды активного транспорта веществ:</a:t>
            </a:r>
            <a:endParaRPr lang="ru-RU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                   первично-активный транспорт,                                          </a:t>
            </a:r>
          </a:p>
          <a:p>
            <a:pPr marL="0" indent="0">
              <a:buNone/>
            </a:pPr>
            <a:endParaRPr lang="ru-RU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вторично-активный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транспорт.</a:t>
            </a:r>
          </a:p>
          <a:p>
            <a:endParaRPr lang="ru-RU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9973" y="420554"/>
            <a:ext cx="6420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Активный транспорт</a:t>
            </a:r>
          </a:p>
        </p:txBody>
      </p:sp>
    </p:spTree>
    <p:extLst>
      <p:ext uri="{BB962C8B-B14F-4D97-AF65-F5344CB8AC3E}">
        <p14:creationId xmlns:p14="http://schemas.microsoft.com/office/powerpoint/2010/main" val="30256661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5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850" y="759854"/>
            <a:ext cx="11230377" cy="82424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Транспорт веществ из среды с низкой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концентрацией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среду с более высокой концентрацией не может быть объяснен движением по градиенту, т.е. диффузией. Этот процесс осуществляется за счет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энергии гидролиза АТФ или энергии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обусловленной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градиентом концентрации каких-либо ионов, чаще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натрия</a:t>
            </a:r>
            <a:endParaRPr lang="ru-RU" i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Первично-активный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перенос осуществляется транспортными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АТФазами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которые получили название 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ионных насосов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В клетках животных наиболее распространена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ru-RU" i="1" baseline="30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,K</a:t>
            </a:r>
            <a:r>
              <a:rPr lang="ru-RU" i="1" baseline="30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АТФаза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(натриевый насос), пред­ставляющая собой интегральный белок плазматической мембраны и Са</a:t>
            </a:r>
            <a:r>
              <a:rPr lang="ru-RU" i="1" baseline="30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2+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АТФазы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содержащиеся в плазматической мембране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сарко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-(эндо)-плазматического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ретикулума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Все три белка обладают общим свойством — способностью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фосфорилироваться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образовывать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промежуточную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фосфорилированную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форму фермента.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0600" y="590602"/>
            <a:ext cx="95301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Первично-активный транспорт</a:t>
            </a:r>
          </a:p>
        </p:txBody>
      </p:sp>
    </p:spTree>
    <p:extLst>
      <p:ext uri="{BB962C8B-B14F-4D97-AF65-F5344CB8AC3E}">
        <p14:creationId xmlns:p14="http://schemas.microsoft.com/office/powerpoint/2010/main" val="138542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99" y="619125"/>
            <a:ext cx="11067393" cy="799772"/>
          </a:xfrm>
        </p:spPr>
        <p:txBody>
          <a:bodyPr>
            <a:normAutofit fontScale="90000"/>
          </a:bodyPr>
          <a:lstStyle/>
          <a:p>
            <a:r>
              <a:rPr lang="ru-RU" dirty="0"/>
              <a:t>Вторично-активный транспорт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4399" y="993228"/>
            <a:ext cx="10026870" cy="4797971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Вторичным активным транспортом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называется перенос через мембрану вещества против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градиента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его концентрации за счет энергии градиента концентрации другого вещества, создаваемого в процессе активного транспорта. В клетках животных основным источником энергии для вторичного активного транспорта служит энергия градиента концентрации 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ионов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натрия</a:t>
            </a:r>
          </a:p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В головном мозге работа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</a:rPr>
              <a:t>Na</a:t>
            </a:r>
            <a:r>
              <a:rPr lang="ru-RU" i="1" baseline="30000" dirty="0" err="1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</a:rPr>
              <a:t>-насоса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 сопряжена с обратным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поглощением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 (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</a:rPr>
              <a:t>реабсорбцией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медиаторов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—физиологически активных веществ, которые выделяются из нервных окончаний при действии возбуждающих 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факторов, 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который создается за счет работы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</a:rPr>
              <a:t>Na</a:t>
            </a:r>
            <a:r>
              <a:rPr lang="ru-RU" i="1" baseline="30000" dirty="0" err="1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/K</a:t>
            </a:r>
            <a:r>
              <a:rPr lang="ru-RU" i="1" baseline="30000" dirty="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</a:rPr>
              <a:t> —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</a:rPr>
              <a:t>АТФазы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При уменьшении внеклеточной концентрации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Na</a:t>
            </a:r>
            <a:r>
              <a:rPr lang="ru-RU" i="1" baseline="30000" dirty="0" err="1">
                <a:solidFill>
                  <a:schemeClr val="accent4">
                    <a:lumMod val="50000"/>
                  </a:schemeClr>
                </a:solidFill>
              </a:rPr>
              <a:t>+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 ингибировании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Na</a:t>
            </a:r>
            <a:r>
              <a:rPr lang="ru-RU" i="1" baseline="30000" dirty="0" err="1">
                <a:solidFill>
                  <a:schemeClr val="accent4">
                    <a:lumMod val="50000"/>
                  </a:schemeClr>
                </a:solidFill>
              </a:rPr>
              <a:t>+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 , 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K</a:t>
            </a:r>
            <a:r>
              <a:rPr lang="ru-RU" i="1" baseline="30000" dirty="0" err="1">
                <a:solidFill>
                  <a:schemeClr val="accent4">
                    <a:lumMod val="50000"/>
                  </a:schemeClr>
                </a:solidFill>
              </a:rPr>
              <a:t>+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-АТФазы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сердечными гликозидами или в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бескалиевой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среде внутриклеточная концентрация кальция </a:t>
            </a:r>
            <a:r>
              <a:rPr lang="ru-RU" i="1">
                <a:solidFill>
                  <a:schemeClr val="accent4">
                    <a:lumMod val="50000"/>
                  </a:schemeClr>
                </a:solidFill>
              </a:rPr>
              <a:t>и </a:t>
            </a:r>
            <a:r>
              <a:rPr lang="ru-RU" i="1" smtClean="0">
                <a:solidFill>
                  <a:schemeClr val="accent4">
                    <a:lumMod val="50000"/>
                  </a:schemeClr>
                </a:solidFill>
              </a:rPr>
              <a:t>протонов 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увеличена. Это увеличение внутриклеточной концентрации Са</a:t>
            </a:r>
            <a:r>
              <a:rPr lang="ru-RU" i="1" baseline="30000" dirty="0">
                <a:solidFill>
                  <a:schemeClr val="accent4">
                    <a:lumMod val="50000"/>
                  </a:schemeClr>
                </a:solidFill>
              </a:rPr>
              <a:t>2+ 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при ингибировании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Na</a:t>
            </a:r>
            <a:r>
              <a:rPr lang="ru-RU" i="1" baseline="30000" dirty="0" err="1">
                <a:solidFill>
                  <a:schemeClr val="accent4">
                    <a:lumMod val="50000"/>
                  </a:schemeClr>
                </a:solidFill>
              </a:rPr>
              <a:t>+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K</a:t>
            </a:r>
            <a:r>
              <a:rPr lang="ru-RU" i="1" baseline="30000" dirty="0" err="1">
                <a:solidFill>
                  <a:schemeClr val="accent4">
                    <a:lumMod val="50000"/>
                  </a:schemeClr>
                </a:solidFill>
              </a:rPr>
              <a:t>+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</a:rPr>
              <a:t>-АТФазы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 лежит в основе применения в клинической практике сердечных гликозидов для усиления 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сердечных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  сокращений.</a:t>
            </a:r>
          </a:p>
        </p:txBody>
      </p:sp>
    </p:spTree>
    <p:extLst>
      <p:ext uri="{BB962C8B-B14F-4D97-AF65-F5344CB8AC3E}">
        <p14:creationId xmlns:p14="http://schemas.microsoft.com/office/powerpoint/2010/main" val="20140456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77C995-4B5B-4E35-A768-734A54D91090}"/>
</file>

<file path=customXml/itemProps2.xml><?xml version="1.0" encoding="utf-8"?>
<ds:datastoreItem xmlns:ds="http://schemas.openxmlformats.org/officeDocument/2006/customXml" ds:itemID="{720ED761-CF88-4239-BDDA-5E5B069F40A6}"/>
</file>

<file path=customXml/itemProps3.xml><?xml version="1.0" encoding="utf-8"?>
<ds:datastoreItem xmlns:ds="http://schemas.openxmlformats.org/officeDocument/2006/customXml" ds:itemID="{2465AD54-C825-499C-BD81-4F7D8BEE4333}"/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262</TotalTime>
  <Words>265</Words>
  <Application>Microsoft Office PowerPoint</Application>
  <PresentationFormat>Произвольный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Капля</vt:lpstr>
      <vt:lpstr>Активный и пассивный  транспорт веществ</vt:lpstr>
      <vt:lpstr>Пассивный транспорт </vt:lpstr>
      <vt:lpstr>Презентация PowerPoint</vt:lpstr>
      <vt:lpstr>Простая диффузия </vt:lpstr>
      <vt:lpstr>Презентация PowerPoint</vt:lpstr>
      <vt:lpstr>Облегченная диффузия </vt:lpstr>
      <vt:lpstr> </vt:lpstr>
      <vt:lpstr> </vt:lpstr>
      <vt:lpstr>Вторично-активный транспорт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Активный и пассивный  транспорт веществ</dc:title>
  <dc:creator>Margarita</dc:creator>
  <cp:lastModifiedBy>kafedra</cp:lastModifiedBy>
  <cp:revision>22</cp:revision>
  <dcterms:created xsi:type="dcterms:W3CDTF">2016-02-20T13:07:18Z</dcterms:created>
  <dcterms:modified xsi:type="dcterms:W3CDTF">2017-04-18T12:02:31Z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